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C5C3"/>
    <a:srgbClr val="F7E8E1"/>
    <a:srgbClr val="F1FCFE"/>
    <a:srgbClr val="DBF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8;&#1072;&#1073;&#1083;&#1080;&#1094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8;&#1072;&#1073;&#1083;&#1080;&#1094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Лист1!$F$19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6BC5C3"/>
            </a:solidFill>
            <a:ln>
              <a:noFill/>
            </a:ln>
            <a:effectLst/>
          </c:spPr>
          <c:invertIfNegative val="0"/>
          <c:cat>
            <c:strRef>
              <c:f>Лист1!$E$20:$E$23</c:f>
              <c:strCache>
                <c:ptCount val="4"/>
                <c:pt idx="0">
                  <c:v>ДТП</c:v>
                </c:pt>
                <c:pt idx="1">
                  <c:v>Ранено</c:v>
                </c:pt>
                <c:pt idx="2">
                  <c:v>Погибло</c:v>
                </c:pt>
                <c:pt idx="3">
                  <c:v>По вине водителей в нетрезвом состоянии</c:v>
                </c:pt>
              </c:strCache>
            </c:strRef>
          </c:cat>
          <c:val>
            <c:numRef>
              <c:f>Лист1!$F$20:$F$23</c:f>
              <c:numCache>
                <c:formatCode>General</c:formatCode>
                <c:ptCount val="4"/>
                <c:pt idx="0">
                  <c:v>538</c:v>
                </c:pt>
                <c:pt idx="1">
                  <c:v>570</c:v>
                </c:pt>
                <c:pt idx="2">
                  <c:v>30</c:v>
                </c:pt>
                <c:pt idx="3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Лист1!$G$19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Лист1!$E$20:$E$23</c:f>
              <c:strCache>
                <c:ptCount val="4"/>
                <c:pt idx="0">
                  <c:v>ДТП</c:v>
                </c:pt>
                <c:pt idx="1">
                  <c:v>Ранено</c:v>
                </c:pt>
                <c:pt idx="2">
                  <c:v>Погибло</c:v>
                </c:pt>
                <c:pt idx="3">
                  <c:v>По вине водителей в нетрезвом состоянии</c:v>
                </c:pt>
              </c:strCache>
            </c:strRef>
          </c:cat>
          <c:val>
            <c:numRef>
              <c:f>Лист1!$G$20:$G$23</c:f>
              <c:numCache>
                <c:formatCode>General</c:formatCode>
                <c:ptCount val="4"/>
                <c:pt idx="0">
                  <c:v>540</c:v>
                </c:pt>
                <c:pt idx="1">
                  <c:v>579</c:v>
                </c:pt>
                <c:pt idx="2">
                  <c:v>30</c:v>
                </c:pt>
                <c:pt idx="3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3195896"/>
        <c:axId val="313176264"/>
      </c:barChart>
      <c:catAx>
        <c:axId val="313195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13176264"/>
        <c:crosses val="autoZero"/>
        <c:auto val="1"/>
        <c:lblAlgn val="ctr"/>
        <c:lblOffset val="100"/>
        <c:noMultiLvlLbl val="0"/>
      </c:catAx>
      <c:valAx>
        <c:axId val="313176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131958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Лист1!$F$37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6BC5C3"/>
            </a:solidFill>
            <a:ln>
              <a:noFill/>
            </a:ln>
            <a:effectLst/>
            <a:sp3d/>
          </c:spPr>
          <c:invertIfNegative val="0"/>
          <c:cat>
            <c:strRef>
              <c:f>Лист1!$E$38:$E$44</c:f>
              <c:strCache>
                <c:ptCount val="7"/>
                <c:pt idx="0">
                  <c:v>Проезд пешеходных переходов</c:v>
                </c:pt>
                <c:pt idx="1">
                  <c:v>Нарушение ПДД пешеходами</c:v>
                </c:pt>
                <c:pt idx="2">
                  <c:v>Проезд перекрёстков</c:v>
                </c:pt>
                <c:pt idx="3">
                  <c:v>Превышение скорости движения</c:v>
                </c:pt>
                <c:pt idx="4">
                  <c:v>Маневрирование</c:v>
                </c:pt>
                <c:pt idx="5">
                  <c:v>Несоблюдение дистанции</c:v>
                </c:pt>
                <c:pt idx="6">
                  <c:v>Неподчинение сигналам регулирования, дорожным знакам</c:v>
                </c:pt>
              </c:strCache>
            </c:strRef>
          </c:cat>
          <c:val>
            <c:numRef>
              <c:f>Лист1!$F$38:$F$44</c:f>
              <c:numCache>
                <c:formatCode>General</c:formatCode>
                <c:ptCount val="7"/>
                <c:pt idx="0">
                  <c:v>117</c:v>
                </c:pt>
                <c:pt idx="1">
                  <c:v>71</c:v>
                </c:pt>
                <c:pt idx="2">
                  <c:v>69</c:v>
                </c:pt>
                <c:pt idx="3">
                  <c:v>72</c:v>
                </c:pt>
                <c:pt idx="4">
                  <c:v>65</c:v>
                </c:pt>
                <c:pt idx="5">
                  <c:v>47</c:v>
                </c:pt>
                <c:pt idx="6">
                  <c:v>26</c:v>
                </c:pt>
              </c:numCache>
            </c:numRef>
          </c:val>
        </c:ser>
        <c:ser>
          <c:idx val="1"/>
          <c:order val="1"/>
          <c:tx>
            <c:strRef>
              <c:f>Лист1!$G$37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cat>
            <c:strRef>
              <c:f>Лист1!$E$38:$E$44</c:f>
              <c:strCache>
                <c:ptCount val="7"/>
                <c:pt idx="0">
                  <c:v>Проезд пешеходных переходов</c:v>
                </c:pt>
                <c:pt idx="1">
                  <c:v>Нарушение ПДД пешеходами</c:v>
                </c:pt>
                <c:pt idx="2">
                  <c:v>Проезд перекрёстков</c:v>
                </c:pt>
                <c:pt idx="3">
                  <c:v>Превышение скорости движения</c:v>
                </c:pt>
                <c:pt idx="4">
                  <c:v>Маневрирование</c:v>
                </c:pt>
                <c:pt idx="5">
                  <c:v>Несоблюдение дистанции</c:v>
                </c:pt>
                <c:pt idx="6">
                  <c:v>Неподчинение сигналам регулирования, дорожным знакам</c:v>
                </c:pt>
              </c:strCache>
            </c:strRef>
          </c:cat>
          <c:val>
            <c:numRef>
              <c:f>Лист1!$G$38:$G$44</c:f>
              <c:numCache>
                <c:formatCode>General</c:formatCode>
                <c:ptCount val="7"/>
                <c:pt idx="0">
                  <c:v>114</c:v>
                </c:pt>
                <c:pt idx="1">
                  <c:v>65</c:v>
                </c:pt>
                <c:pt idx="2">
                  <c:v>66</c:v>
                </c:pt>
                <c:pt idx="3">
                  <c:v>60</c:v>
                </c:pt>
                <c:pt idx="4">
                  <c:v>82</c:v>
                </c:pt>
                <c:pt idx="5">
                  <c:v>67</c:v>
                </c:pt>
                <c:pt idx="6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2929448"/>
        <c:axId val="312933928"/>
        <c:axId val="0"/>
      </c:bar3DChart>
      <c:catAx>
        <c:axId val="312929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12933928"/>
        <c:crosses val="autoZero"/>
        <c:auto val="1"/>
        <c:lblAlgn val="ctr"/>
        <c:lblOffset val="100"/>
        <c:noMultiLvlLbl val="0"/>
      </c:catAx>
      <c:valAx>
        <c:axId val="312933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129294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810870" y="1963270"/>
            <a:ext cx="5522259" cy="2931459"/>
          </a:xfrm>
          <a:prstGeom prst="rect">
            <a:avLst/>
          </a:prstGeom>
          <a:solidFill>
            <a:schemeClr val="bg1">
              <a:alpha val="88000"/>
            </a:schemeClr>
          </a:solidFill>
          <a:ln w="44450">
            <a:solidFill>
              <a:srgbClr val="F7E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799" y="1902372"/>
            <a:ext cx="5507421" cy="30269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3462">
                  <a:solidFill>
                    <a:srgbClr val="8EBD8F"/>
                  </a:solidFill>
                  <a:prstDash val="solid"/>
                </a:ln>
                <a:solidFill>
                  <a:srgbClr val="0F717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ПРОФИЛАКТИКА ДОРОЖНО- ТРАНСПОРТНОГО ТРАВМАТИЗМА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2099570"/>
            <a:ext cx="3886200" cy="435133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+mj-lt"/>
              </a:rPr>
              <a:t>З</a:t>
            </a:r>
            <a:r>
              <a:rPr lang="ru-RU" dirty="0" smtClean="0">
                <a:latin typeface="+mj-lt"/>
              </a:rPr>
              <a:t>а </a:t>
            </a:r>
            <a:r>
              <a:rPr lang="ru-RU" dirty="0">
                <a:latin typeface="+mj-lt"/>
              </a:rPr>
              <a:t>управление транспортным средством в состоянии опьянения либо передачу права управления нетрезвому водителю, а также отказ от прохождения освидетельствования предусматривается ответственность в виде лишения права управления транспортными средствами сроком на три года и штрафом от </a:t>
            </a:r>
            <a:r>
              <a:rPr lang="ru-RU" b="1" dirty="0">
                <a:latin typeface="+mj-lt"/>
              </a:rPr>
              <a:t>50</a:t>
            </a:r>
            <a:r>
              <a:rPr lang="ru-RU" dirty="0">
                <a:latin typeface="+mj-lt"/>
              </a:rPr>
              <a:t> до </a:t>
            </a:r>
            <a:r>
              <a:rPr lang="ru-RU" b="1" dirty="0">
                <a:latin typeface="+mj-lt"/>
              </a:rPr>
              <a:t>100 </a:t>
            </a:r>
            <a:r>
              <a:rPr lang="ru-RU" dirty="0">
                <a:latin typeface="+mj-lt"/>
              </a:rPr>
              <a:t>базовых величин (от 1350 до 2700 рублей).</a:t>
            </a:r>
            <a:r>
              <a:rPr lang="ru-RU" i="1" dirty="0">
                <a:latin typeface="+mj-lt"/>
              </a:rPr>
              <a:t> 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2975" y="2119036"/>
            <a:ext cx="3886200" cy="435133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+mj-lt"/>
              </a:rPr>
              <a:t>За повторное управление в состоянии опьянения в течение года после наложения административного взыскания правонарушитель привлекается к уголовной </a:t>
            </a:r>
            <a:r>
              <a:rPr lang="ru-RU" dirty="0" smtClean="0">
                <a:latin typeface="+mj-lt"/>
              </a:rPr>
              <a:t>ответственности, </a:t>
            </a:r>
            <a:r>
              <a:rPr lang="ru-RU" dirty="0">
                <a:latin typeface="+mj-lt"/>
              </a:rPr>
              <a:t>при этом, предусмотрена специальная конфискация транспортного средства, которым управляли в состоянии опьянения, вне зависимости от права собственности.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8650" y="151481"/>
            <a:ext cx="7886700" cy="101074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О</a:t>
            </a:r>
            <a:r>
              <a:rPr lang="ru-RU" sz="3600" dirty="0" smtClean="0">
                <a:solidFill>
                  <a:srgbClr val="002060"/>
                </a:solidFill>
              </a:rPr>
              <a:t>тветственность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927" y="1369289"/>
            <a:ext cx="305564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Административная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59046" y="1379022"/>
            <a:ext cx="325630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Уголовная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4621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9207" y="296761"/>
            <a:ext cx="7886700" cy="81419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Нетрезвые пешеходы</a:t>
            </a:r>
            <a:endParaRPr lang="en-US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824248" y="1397876"/>
            <a:ext cx="4054832" cy="5182385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3400" dirty="0">
                <a:latin typeface="+mj-lt"/>
              </a:rPr>
              <a:t>Аварийную обстановку на дороге, зачастую приводящую к дорожно-транспортным происшествиям, создают не только пьяные водители, но и пешеходы в нетрезвом </a:t>
            </a:r>
            <a:r>
              <a:rPr lang="ru-RU" sz="3400" dirty="0" smtClean="0">
                <a:latin typeface="+mj-lt"/>
              </a:rPr>
              <a:t>состоянии. Пешеходы </a:t>
            </a:r>
            <a:r>
              <a:rPr lang="ru-RU" sz="3400" dirty="0">
                <a:latin typeface="+mj-lt"/>
              </a:rPr>
              <a:t>- уязвимая категория участников дорожного движения, невнимательность и малейшая ошибка которых может стать смертельной. Пешеходам необходимо повышать свою ответственность за поведение на дороге, развивать навыки постоянного контроля за изменением дорожной обстановки и ни в коем случае не выходить на проезжую часть, особенно в нетрезвом состоянии, ведь как известно алкоголь ухудшает скорость реакции и уровень координации, а также снижает способность оценивать дистанцию и скорость движущихся транспортных средств. Также не следует забывать об использовании </a:t>
            </a:r>
            <a:r>
              <a:rPr lang="ru-RU" sz="3400" dirty="0" err="1">
                <a:latin typeface="+mj-lt"/>
              </a:rPr>
              <a:t>световозвращающих</a:t>
            </a:r>
            <a:r>
              <a:rPr lang="ru-RU" sz="3400" dirty="0">
                <a:latin typeface="+mj-lt"/>
              </a:rPr>
              <a:t> элементов в темное время суток</a:t>
            </a:r>
            <a:r>
              <a:rPr lang="ru-RU" sz="3400" i="1" dirty="0">
                <a:latin typeface="+mj-lt"/>
              </a:rPr>
              <a:t>.</a:t>
            </a:r>
            <a:endParaRPr lang="en-US" sz="3400" dirty="0">
              <a:latin typeface="+mj-lt"/>
            </a:endParaRPr>
          </a:p>
          <a:p>
            <a:pPr marL="0" indent="0" algn="ctr">
              <a:buNone/>
            </a:pPr>
            <a:r>
              <a:rPr lang="ru-RU" sz="3400" b="1" i="1" dirty="0" err="1">
                <a:latin typeface="+mj-lt"/>
              </a:rPr>
              <a:t>Справочно</a:t>
            </a:r>
            <a:r>
              <a:rPr lang="ru-RU" sz="3400" b="1" i="1" dirty="0">
                <a:latin typeface="+mj-lt"/>
              </a:rPr>
              <a:t>: </a:t>
            </a:r>
            <a:r>
              <a:rPr lang="ru-RU" sz="3400" dirty="0">
                <a:latin typeface="+mj-lt"/>
              </a:rPr>
              <a:t>за 11 месяцев 2020 года на территории столицы по вине нетрезвых пешеходов совершено 25 ДТП, в которых 3 человека погибли, 23 получили травмы различной степени тяжести</a:t>
            </a:r>
            <a:r>
              <a:rPr lang="ru-RU" sz="3400" dirty="0" smtClean="0">
                <a:latin typeface="+mj-lt"/>
              </a:rPr>
              <a:t>.</a:t>
            </a:r>
            <a:endParaRPr lang="en-US" sz="3400" dirty="0">
              <a:latin typeface="+mj-lt"/>
            </a:endParaRPr>
          </a:p>
        </p:txBody>
      </p:sp>
      <p:pic>
        <p:nvPicPr>
          <p:cNvPr id="2051" name="Picture 3" descr="C:\Users\АиП_ОГАИ\Downloads\alcote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8298" y="1408605"/>
            <a:ext cx="3447785" cy="2170167"/>
          </a:xfrm>
          <a:prstGeom prst="rect">
            <a:avLst/>
          </a:prstGeom>
          <a:noFill/>
        </p:spPr>
      </p:pic>
      <p:pic>
        <p:nvPicPr>
          <p:cNvPr id="2052" name="Picture 4" descr="C:\Users\АиП_ОГАИ\Downloads\0d8f559156f218cd7f206c0fb5a9d9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7159" y="4118194"/>
            <a:ext cx="3447393" cy="2198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4596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837" y="228394"/>
            <a:ext cx="7886700" cy="81419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Административная ответственность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59" y="1509429"/>
            <a:ext cx="3886200" cy="44982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+mj-lt"/>
              </a:rPr>
              <a:t>Уважаемые участники дорожного движения, обращаем ваше внимание, что согласно </a:t>
            </a:r>
            <a:r>
              <a:rPr lang="ru-RU" b="1" dirty="0">
                <a:latin typeface="+mj-lt"/>
              </a:rPr>
              <a:t>ст. 18.23 КоАП </a:t>
            </a:r>
            <a:r>
              <a:rPr lang="ru-RU" dirty="0">
                <a:latin typeface="+mj-lt"/>
              </a:rPr>
              <a:t>Республики Беларусь за нахождение на проезжей части дороги пешеходу в нетрезвом состоянии грозит штраф от </a:t>
            </a:r>
            <a:r>
              <a:rPr lang="ru-RU" b="1" dirty="0">
                <a:latin typeface="+mj-lt"/>
              </a:rPr>
              <a:t>3</a:t>
            </a:r>
            <a:r>
              <a:rPr lang="ru-RU" dirty="0">
                <a:latin typeface="+mj-lt"/>
              </a:rPr>
              <a:t> до </a:t>
            </a:r>
            <a:r>
              <a:rPr lang="ru-RU" b="1" dirty="0">
                <a:latin typeface="+mj-lt"/>
              </a:rPr>
              <a:t>5</a:t>
            </a:r>
            <a:r>
              <a:rPr lang="ru-RU" dirty="0">
                <a:latin typeface="+mj-lt"/>
              </a:rPr>
              <a:t> базовых величин. Трезвых нарушителей могут предупредить или наложить штраф от </a:t>
            </a:r>
            <a:r>
              <a:rPr lang="ru-RU" b="1" dirty="0">
                <a:latin typeface="+mj-lt"/>
              </a:rPr>
              <a:t>1</a:t>
            </a:r>
            <a:r>
              <a:rPr lang="ru-RU" dirty="0">
                <a:latin typeface="+mj-lt"/>
              </a:rPr>
              <a:t> до </a:t>
            </a:r>
            <a:r>
              <a:rPr lang="ru-RU" b="1" dirty="0">
                <a:latin typeface="+mj-lt"/>
              </a:rPr>
              <a:t>3</a:t>
            </a:r>
            <a:r>
              <a:rPr lang="ru-RU" dirty="0">
                <a:latin typeface="+mj-lt"/>
              </a:rPr>
              <a:t> базовых величин</a:t>
            </a:r>
            <a:r>
              <a:rPr lang="ru-RU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C:\Users\АиП_ОГАИ\Downloads\b_NEG_8es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6289" y="1308277"/>
            <a:ext cx="3770148" cy="2509989"/>
          </a:xfrm>
          <a:prstGeom prst="rect">
            <a:avLst/>
          </a:prstGeom>
          <a:noFill/>
        </p:spPr>
      </p:pic>
      <p:pic>
        <p:nvPicPr>
          <p:cNvPr id="3075" name="Picture 3" descr="C:\Users\АиП_ОГАИ\Downloads\1473736606_peshehod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7310" y="3951890"/>
            <a:ext cx="3773214" cy="25645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1777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965533" y="1825625"/>
            <a:ext cx="6413085" cy="460935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/>
              <a:t>Госавтоинспекция </a:t>
            </a:r>
            <a:r>
              <a:rPr lang="ru-RU" sz="3200" dirty="0"/>
              <a:t>призывает всех, кто стал свидетелем того, что за руль транспортного средства садится нетрезвый </a:t>
            </a:r>
            <a:r>
              <a:rPr lang="ru-RU" sz="3200" dirty="0" smtClean="0"/>
              <a:t>водитель </a:t>
            </a:r>
            <a:r>
              <a:rPr lang="ru-RU" sz="3200" dirty="0"/>
              <a:t>или по проезжей части передвигается пьяный пешеход, незамедлительно сообщать об этом по телефону «102» или в ближайшее подразделение ГАИ. Возможно, Ваш звонок спасет чью-то жизнь</a:t>
            </a:r>
            <a:r>
              <a:rPr lang="ru-RU" sz="3200" dirty="0" smtClean="0"/>
              <a:t>!</a:t>
            </a:r>
            <a:endParaRPr lang="en-US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03163" y="244205"/>
            <a:ext cx="6881234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Уважаемые участники дорожного движения!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6950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684" y="2621215"/>
            <a:ext cx="6895388" cy="132556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82132" y="6221022"/>
            <a:ext cx="378462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ОГАИ Центрального РУВД г.Минска.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03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1945" y="1825625"/>
          <a:ext cx="8355724" cy="4659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8650" y="273270"/>
            <a:ext cx="8200040" cy="14174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Состояний аварийности на территории г.Минска за 11 месяцев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35726" y="1665067"/>
          <a:ext cx="7956330" cy="4998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12733" y="249512"/>
            <a:ext cx="7886700" cy="111683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Основные причины ДТП: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Комплекс профилактических мероприятий «Пешеход»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83298" y="1817548"/>
            <a:ext cx="3729705" cy="22922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>
                <a:latin typeface="+mj-lt"/>
              </a:rPr>
              <a:t>В целях профилактики дорожно-транспортных происшествий с участием пешеходов </a:t>
            </a:r>
            <a:r>
              <a:rPr lang="ru-RU" sz="1600" b="1" u="sng" dirty="0">
                <a:latin typeface="+mj-lt"/>
              </a:rPr>
              <a:t>со </a:t>
            </a:r>
            <a:r>
              <a:rPr lang="ru-RU" sz="1600" b="1" u="sng" dirty="0" smtClean="0">
                <a:latin typeface="+mj-lt"/>
              </a:rPr>
              <a:t>7 </a:t>
            </a:r>
            <a:r>
              <a:rPr lang="ru-RU" sz="1600" b="1" u="sng" dirty="0">
                <a:latin typeface="+mj-lt"/>
              </a:rPr>
              <a:t>по </a:t>
            </a:r>
            <a:r>
              <a:rPr lang="ru-RU" sz="1600" b="1" u="sng" dirty="0" smtClean="0">
                <a:latin typeface="+mj-lt"/>
              </a:rPr>
              <a:t>17 декабря </a:t>
            </a:r>
            <a:r>
              <a:rPr lang="ru-RU" sz="1600" b="1" u="sng" dirty="0">
                <a:latin typeface="+mj-lt"/>
              </a:rPr>
              <a:t>2020  года </a:t>
            </a:r>
            <a:r>
              <a:rPr lang="ru-RU" sz="1600" dirty="0" smtClean="0">
                <a:latin typeface="+mj-lt"/>
              </a:rPr>
              <a:t>внимание </a:t>
            </a:r>
            <a:r>
              <a:rPr lang="ru-RU" sz="1600" dirty="0">
                <a:latin typeface="+mj-lt"/>
              </a:rPr>
              <a:t>сотрудников </a:t>
            </a:r>
            <a:r>
              <a:rPr lang="ru-RU" sz="1600" dirty="0" err="1">
                <a:latin typeface="+mj-lt"/>
              </a:rPr>
              <a:t>Госатоинспекции</a:t>
            </a:r>
            <a:r>
              <a:rPr lang="ru-RU" sz="1600" dirty="0">
                <a:latin typeface="+mj-lt"/>
              </a:rPr>
              <a:t>  </a:t>
            </a:r>
            <a:r>
              <a:rPr lang="ru-RU" sz="1600" dirty="0" smtClean="0">
                <a:latin typeface="+mj-lt"/>
              </a:rPr>
              <a:t>направлено на </a:t>
            </a:r>
            <a:r>
              <a:rPr lang="ru-RU" sz="1600" dirty="0" err="1" smtClean="0">
                <a:latin typeface="+mj-lt"/>
              </a:rPr>
              <a:t>недопуск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нарушения </a:t>
            </a:r>
            <a:r>
              <a:rPr lang="ru-RU" sz="1600" dirty="0" smtClean="0">
                <a:latin typeface="+mj-lt"/>
              </a:rPr>
              <a:t>ПДД дорожного пешеходами</a:t>
            </a:r>
            <a:r>
              <a:rPr lang="ru-RU" sz="1600" dirty="0">
                <a:latin typeface="+mj-lt"/>
              </a:rPr>
              <a:t>, в особенности нетрезвыми. Пристальное внимание правоохранители обратят и на нарушения водителями правил проезда пешеходных переходов.</a:t>
            </a:r>
            <a:endParaRPr lang="en-US" sz="1600" dirty="0">
              <a:latin typeface="+mj-lt"/>
            </a:endParaRPr>
          </a:p>
          <a:p>
            <a:endParaRPr lang="en-US" sz="2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814709" y="4515061"/>
            <a:ext cx="4021642" cy="208158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200" u="sng" dirty="0">
                <a:latin typeface="+mj-lt"/>
              </a:rPr>
              <a:t>За </a:t>
            </a:r>
            <a:r>
              <a:rPr lang="ru-RU" sz="3200" u="sng" dirty="0" smtClean="0">
                <a:latin typeface="+mj-lt"/>
              </a:rPr>
              <a:t>январь-ноябрь </a:t>
            </a:r>
            <a:r>
              <a:rPr lang="ru-RU" sz="3200" u="sng" dirty="0">
                <a:latin typeface="+mj-lt"/>
              </a:rPr>
              <a:t>2020 </a:t>
            </a:r>
            <a:r>
              <a:rPr lang="ru-RU" sz="3200" dirty="0">
                <a:latin typeface="+mj-lt"/>
              </a:rPr>
              <a:t>года на территории г.Минска зарегистрировано </a:t>
            </a:r>
            <a:r>
              <a:rPr lang="ru-RU" sz="3200" b="1" dirty="0" smtClean="0">
                <a:latin typeface="+mj-lt"/>
              </a:rPr>
              <a:t>213 </a:t>
            </a:r>
            <a:r>
              <a:rPr lang="ru-RU" sz="3200" dirty="0">
                <a:latin typeface="+mj-lt"/>
              </a:rPr>
              <a:t>ДТП с участием пешеходов </a:t>
            </a:r>
            <a:r>
              <a:rPr lang="ru-RU" sz="3200" b="1" dirty="0">
                <a:latin typeface="+mj-lt"/>
              </a:rPr>
              <a:t>(2019 – </a:t>
            </a:r>
            <a:r>
              <a:rPr lang="ru-RU" sz="3200" b="1" dirty="0" smtClean="0">
                <a:latin typeface="+mj-lt"/>
              </a:rPr>
              <a:t>211)</a:t>
            </a:r>
            <a:r>
              <a:rPr lang="ru-RU" sz="3200" dirty="0" smtClean="0">
                <a:latin typeface="+mj-lt"/>
              </a:rPr>
              <a:t>, </a:t>
            </a:r>
            <a:r>
              <a:rPr lang="ru-RU" sz="3200" dirty="0">
                <a:latin typeface="+mj-lt"/>
              </a:rPr>
              <a:t>в которых </a:t>
            </a:r>
            <a:r>
              <a:rPr lang="ru-RU" sz="3200" b="1" dirty="0" smtClean="0">
                <a:latin typeface="+mj-lt"/>
              </a:rPr>
              <a:t>16</a:t>
            </a:r>
            <a:r>
              <a:rPr lang="ru-RU" sz="3200" dirty="0" smtClean="0">
                <a:latin typeface="+mj-lt"/>
              </a:rPr>
              <a:t> </a:t>
            </a:r>
            <a:r>
              <a:rPr lang="ru-RU" sz="3200" dirty="0">
                <a:latin typeface="+mj-lt"/>
              </a:rPr>
              <a:t>человек погибло </a:t>
            </a:r>
            <a:r>
              <a:rPr lang="ru-RU" sz="3200" b="1" dirty="0">
                <a:latin typeface="+mj-lt"/>
              </a:rPr>
              <a:t>(2019 – </a:t>
            </a:r>
            <a:r>
              <a:rPr lang="ru-RU" sz="3200" b="1" dirty="0" smtClean="0">
                <a:latin typeface="+mj-lt"/>
              </a:rPr>
              <a:t>17)</a:t>
            </a:r>
            <a:r>
              <a:rPr lang="ru-RU" sz="3200" dirty="0" smtClean="0">
                <a:latin typeface="+mj-lt"/>
              </a:rPr>
              <a:t>, </a:t>
            </a:r>
            <a:r>
              <a:rPr lang="ru-RU" sz="3200" b="1" dirty="0" smtClean="0">
                <a:latin typeface="+mj-lt"/>
              </a:rPr>
              <a:t>209</a:t>
            </a:r>
            <a:r>
              <a:rPr lang="ru-RU" sz="3200" dirty="0" smtClean="0">
                <a:latin typeface="+mj-lt"/>
              </a:rPr>
              <a:t> </a:t>
            </a:r>
            <a:r>
              <a:rPr lang="ru-RU" sz="3200" dirty="0">
                <a:latin typeface="+mj-lt"/>
              </a:rPr>
              <a:t>получили травмы различной степени тяжести </a:t>
            </a:r>
            <a:r>
              <a:rPr lang="ru-RU" sz="3200" b="1" dirty="0">
                <a:latin typeface="+mj-lt"/>
              </a:rPr>
              <a:t>(2019 – </a:t>
            </a:r>
            <a:r>
              <a:rPr lang="ru-RU" sz="3200" b="1" dirty="0" smtClean="0">
                <a:latin typeface="+mj-lt"/>
              </a:rPr>
              <a:t>201).</a:t>
            </a:r>
            <a:endParaRPr lang="ru-RU" sz="3200" b="1" dirty="0">
              <a:latin typeface="+mj-lt"/>
            </a:endParaRPr>
          </a:p>
          <a:p>
            <a:endParaRPr lang="en-US" dirty="0"/>
          </a:p>
        </p:txBody>
      </p:sp>
      <p:pic>
        <p:nvPicPr>
          <p:cNvPr id="7" name="Picture 2" descr="C:\Users\АиП_ОГАИ\Downloads\0584500d5b72c0b421d2128e298edfd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4709" y="1941399"/>
            <a:ext cx="4021642" cy="2322952"/>
          </a:xfrm>
          <a:prstGeom prst="rect">
            <a:avLst/>
          </a:prstGeom>
          <a:noFill/>
        </p:spPr>
      </p:pic>
      <p:pic>
        <p:nvPicPr>
          <p:cNvPr id="8" name="Содержимое 4" descr="unnamed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01" y="4109823"/>
            <a:ext cx="4047697" cy="248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51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1379" y="1287240"/>
            <a:ext cx="3886200" cy="525029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>
              <a:lnSpc>
                <a:spcPts val="1800"/>
              </a:lnSpc>
              <a:spcBef>
                <a:spcPts val="0"/>
              </a:spcBef>
              <a:buNone/>
            </a:pPr>
            <a:r>
              <a:rPr lang="ru-RU" b="1" dirty="0">
                <a:latin typeface="+mj-lt"/>
              </a:rPr>
              <a:t>Основные причины, способствующие совершению ДТП с участием пешеходов</a:t>
            </a:r>
            <a:r>
              <a:rPr lang="ru-RU" b="1" dirty="0" smtClean="0">
                <a:latin typeface="+mj-lt"/>
              </a:rPr>
              <a:t>:</a:t>
            </a:r>
          </a:p>
          <a:p>
            <a:pPr algn="ctr">
              <a:lnSpc>
                <a:spcPts val="1800"/>
              </a:lnSpc>
              <a:spcBef>
                <a:spcPts val="0"/>
              </a:spcBef>
              <a:buNone/>
            </a:pPr>
            <a:endParaRPr lang="ru-RU" b="1" dirty="0">
              <a:latin typeface="+mj-lt"/>
            </a:endParaRP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ru-RU" dirty="0">
                <a:latin typeface="+mj-lt"/>
              </a:rPr>
              <a:t>неожиданный выход пешехода на проезжую часть дороги из-за препятствий, мешающих обзору водителей; 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ru-RU" dirty="0">
                <a:latin typeface="+mj-lt"/>
              </a:rPr>
              <a:t>переход проезжей части в неустановленном месте; 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ru-RU" dirty="0">
                <a:latin typeface="+mj-lt"/>
              </a:rPr>
              <a:t>переход дороги на запрещающий сигнал светофора; 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ru-RU" dirty="0">
                <a:latin typeface="+mj-lt"/>
              </a:rPr>
              <a:t>нахождение пешеходов в состоянии алкогольного опьянения; 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ru-RU" dirty="0">
                <a:latin typeface="+mj-lt"/>
              </a:rPr>
              <a:t>нарушение водителями правил проезда пешеходных переходов; 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ru-RU" dirty="0">
                <a:latin typeface="+mj-lt"/>
              </a:rPr>
              <a:t>неиспользование пешеходами в темное время суток </a:t>
            </a:r>
            <a:r>
              <a:rPr lang="ru-RU" dirty="0" err="1">
                <a:latin typeface="+mj-lt"/>
              </a:rPr>
              <a:t>световозвращающих</a:t>
            </a:r>
            <a:r>
              <a:rPr lang="ru-RU" dirty="0">
                <a:latin typeface="+mj-lt"/>
              </a:rPr>
              <a:t> элементов, наличие капюшонов, мобильных телефонов, наушников и т.п. </a:t>
            </a:r>
          </a:p>
          <a:p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9707" y="347202"/>
            <a:ext cx="3886200" cy="343858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3300" dirty="0" smtClean="0">
                <a:latin typeface="+mj-lt"/>
              </a:rPr>
              <a:t>Для того, чтобы пешеходу обезопасить себя и не попасть в ДТП, Госавтоинспекция рекомендует  придерживаться одного простого, но очень действенного способа – в условиях недостаточной видимости и в темное время суток обозначать себя </a:t>
            </a:r>
            <a:r>
              <a:rPr lang="ru-RU" sz="3300" dirty="0" err="1" smtClean="0">
                <a:latin typeface="+mj-lt"/>
              </a:rPr>
              <a:t>световозвращающими</a:t>
            </a:r>
            <a:r>
              <a:rPr lang="ru-RU" sz="3300" dirty="0" smtClean="0">
                <a:latin typeface="+mj-lt"/>
              </a:rPr>
              <a:t> элементами. При этом нужно помнить, о необходимости переходить дорогу только в установленных местах, убедившись, что все автомобили успели остановиться, а по тротуарам передвигаться с особой осторожностью, обходить голый лёд, смотреть под ноги.</a:t>
            </a:r>
            <a:endParaRPr lang="en-US" sz="3300" dirty="0" smtClean="0">
              <a:latin typeface="+mj-lt"/>
            </a:endParaRPr>
          </a:p>
          <a:p>
            <a:pPr marL="0" indent="0" algn="ctr">
              <a:buNone/>
            </a:pPr>
            <a:endParaRPr lang="en-US" sz="300" dirty="0"/>
          </a:p>
        </p:txBody>
      </p:sp>
      <p:pic>
        <p:nvPicPr>
          <p:cNvPr id="5" name="Picture 4" descr="C:\Users\АиП_ОГАИ\Downloads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309" y="133940"/>
            <a:ext cx="1376855" cy="1012119"/>
          </a:xfrm>
          <a:prstGeom prst="rect">
            <a:avLst/>
          </a:prstGeom>
          <a:noFill/>
        </p:spPr>
      </p:pic>
      <p:pic>
        <p:nvPicPr>
          <p:cNvPr id="6" name="Picture 3" descr="C:\Users\АиП_ОГАИ\Downloads\znak-peshehodnyi-perehod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8303" y="133940"/>
            <a:ext cx="1294086" cy="948582"/>
          </a:xfrm>
          <a:prstGeom prst="rect">
            <a:avLst/>
          </a:prstGeom>
          <a:noFill/>
        </p:spPr>
      </p:pic>
      <p:pic>
        <p:nvPicPr>
          <p:cNvPr id="7" name="Picture 2" descr="C:\Users\АиП_ОГАИ\Downloads\det_p_6_3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2761" y="4093436"/>
            <a:ext cx="3720091" cy="2444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9008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078" y="209166"/>
            <a:ext cx="7886700" cy="98511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Проезд пешеходных переходов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03615" y="3022035"/>
            <a:ext cx="3886200" cy="365203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8000" dirty="0">
                <a:latin typeface="+mj-lt"/>
              </a:rPr>
              <a:t>Подъезжая к пешеходному переходу водителям необходимо снижать скорость движения, а в случае появления пешеходов предоставлять им преимущество в </a:t>
            </a:r>
            <a:r>
              <a:rPr lang="ru-RU" sz="8000" dirty="0" smtClean="0">
                <a:latin typeface="+mj-lt"/>
              </a:rPr>
              <a:t>движении.</a:t>
            </a:r>
            <a:r>
              <a:rPr lang="ru-RU" sz="8000" dirty="0">
                <a:latin typeface="+mj-lt"/>
              </a:rPr>
              <a:t> </a:t>
            </a:r>
            <a:r>
              <a:rPr lang="ru-RU" sz="8000" dirty="0" smtClean="0">
                <a:latin typeface="+mj-lt"/>
              </a:rPr>
              <a:t>Особое </a:t>
            </a:r>
            <a:r>
              <a:rPr lang="ru-RU" sz="8000" dirty="0">
                <a:latin typeface="+mj-lt"/>
              </a:rPr>
              <a:t>внимание следует уделять подъездам к перекресткам и внимательно следить за сигналами светофора, а также исключить резкие маневры и торможения. Помните, что пешеход также идет по обледеневшей дороге и не может быстро остановиться. Будьте особенно внимательны к детям и пешеходам пожилого возраста.</a:t>
            </a:r>
            <a:endParaRPr lang="en-US" sz="8000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5582" y="1303234"/>
            <a:ext cx="3886200" cy="2447273"/>
          </a:xfrm>
        </p:spPr>
        <p:txBody>
          <a:bodyPr>
            <a:normAutofit fontScale="25000" lnSpcReduction="20000"/>
          </a:bodyPr>
          <a:lstStyle/>
          <a:p>
            <a:pPr indent="0" algn="ctr">
              <a:lnSpc>
                <a:spcPts val="1800"/>
              </a:lnSpc>
              <a:spcBef>
                <a:spcPts val="0"/>
              </a:spcBef>
              <a:buNone/>
            </a:pPr>
            <a:r>
              <a:rPr lang="ru-RU" sz="8000" b="1" u="sng" dirty="0">
                <a:latin typeface="+mj-lt"/>
              </a:rPr>
              <a:t>Водитель обязан:</a:t>
            </a:r>
          </a:p>
          <a:p>
            <a:pPr indent="0" algn="ctr">
              <a:lnSpc>
                <a:spcPts val="1800"/>
              </a:lnSpc>
              <a:spcBef>
                <a:spcPts val="0"/>
              </a:spcBef>
              <a:buNone/>
            </a:pPr>
            <a:endParaRPr lang="ru-RU" sz="8000" b="1" u="sng" dirty="0">
              <a:latin typeface="+mj-lt"/>
            </a:endParaRPr>
          </a:p>
          <a:p>
            <a:pPr indent="0" algn="ctr">
              <a:lnSpc>
                <a:spcPts val="1800"/>
              </a:lnSpc>
              <a:spcBef>
                <a:spcPts val="0"/>
              </a:spcBef>
              <a:buNone/>
            </a:pPr>
            <a:r>
              <a:rPr lang="ru-RU" sz="8000" dirty="0">
                <a:latin typeface="+mj-lt"/>
              </a:rPr>
              <a:t>уступать дорогу пешеходам на нерегулируемых пешеходных переходах и регулируемых пешеходных переходах при одновременном для водителей и пешеходов разрешающем сигнале регулировщика или светофора.</a:t>
            </a:r>
            <a:endParaRPr lang="ru-RU" sz="8000" b="1" u="sng" dirty="0">
              <a:latin typeface="+mj-lt"/>
            </a:endParaRPr>
          </a:p>
          <a:p>
            <a:endParaRPr lang="en-US" dirty="0"/>
          </a:p>
        </p:txBody>
      </p:sp>
      <p:pic>
        <p:nvPicPr>
          <p:cNvPr id="5" name="Picture 2" descr="C:\Users\АиП_ОГАИ\Downloads\7556076868666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291" y="1303234"/>
            <a:ext cx="3213218" cy="1500885"/>
          </a:xfrm>
          <a:prstGeom prst="rect">
            <a:avLst/>
          </a:prstGeom>
          <a:noFill/>
        </p:spPr>
      </p:pic>
      <p:pic>
        <p:nvPicPr>
          <p:cNvPr id="6" name="Picture 3" descr="C:\Users\АиП_ОГАИ\Downloads\nepropusk_peshexoda-1024x579-731x4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5582" y="3965249"/>
            <a:ext cx="3941175" cy="2435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3938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837" y="236940"/>
            <a:ext cx="7886700" cy="8996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Административная ответственность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9650" y="1298962"/>
            <a:ext cx="4885247" cy="5291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286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800" b="1" dirty="0" smtClean="0">
                <a:latin typeface="+mj-lt"/>
              </a:rPr>
              <a:t>Статья 18.14. КоАП Республики Беларусь :</a:t>
            </a:r>
          </a:p>
          <a:p>
            <a:pPr indent="22860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3800" b="1" dirty="0" smtClean="0">
              <a:latin typeface="+mj-lt"/>
            </a:endParaRPr>
          </a:p>
          <a:p>
            <a:pPr indent="2286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800" b="1" u="sng" dirty="0" smtClean="0">
                <a:latin typeface="+mj-lt"/>
              </a:rPr>
              <a:t>часть 6.</a:t>
            </a:r>
            <a:r>
              <a:rPr lang="ru-RU" sz="3800" dirty="0" smtClean="0">
                <a:latin typeface="+mj-lt"/>
              </a:rPr>
              <a:t> </a:t>
            </a:r>
            <a:r>
              <a:rPr lang="ru-RU" sz="3800" dirty="0" err="1" smtClean="0">
                <a:latin typeface="+mj-lt"/>
              </a:rPr>
              <a:t>Непредоставление</a:t>
            </a:r>
            <a:r>
              <a:rPr lang="ru-RU" sz="3800" dirty="0" smtClean="0">
                <a:latin typeface="+mj-lt"/>
              </a:rPr>
              <a:t> лицом, управляющим транспортным средством, преимущества в движении маршрутному транспортному средству, </a:t>
            </a:r>
            <a:r>
              <a:rPr lang="ru-RU" sz="3800" b="1" dirty="0" smtClean="0">
                <a:latin typeface="+mj-lt"/>
              </a:rPr>
              <a:t>пешеходам</a:t>
            </a:r>
            <a:r>
              <a:rPr lang="ru-RU" sz="3800" dirty="0" smtClean="0">
                <a:latin typeface="+mj-lt"/>
              </a:rPr>
              <a:t>, иным участникам дорожного движения –</a:t>
            </a:r>
          </a:p>
          <a:p>
            <a:pPr indent="2286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800" b="1" i="1" dirty="0" smtClean="0">
                <a:latin typeface="+mj-lt"/>
              </a:rPr>
              <a:t>влекут предупреждение или наложение штрафа в размере от одной до пяти базовых величин.</a:t>
            </a:r>
          </a:p>
          <a:p>
            <a:pPr indent="22860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3800" b="1" i="1" dirty="0" smtClean="0">
              <a:latin typeface="+mj-lt"/>
            </a:endParaRPr>
          </a:p>
          <a:p>
            <a:pPr indent="2286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800" b="1" u="sng" dirty="0" smtClean="0">
                <a:latin typeface="+mj-lt"/>
              </a:rPr>
              <a:t>часть 12</a:t>
            </a:r>
            <a:r>
              <a:rPr lang="ru-RU" sz="3800" b="1" dirty="0" smtClean="0">
                <a:latin typeface="+mj-lt"/>
              </a:rPr>
              <a:t>.</a:t>
            </a:r>
            <a:r>
              <a:rPr lang="ru-RU" sz="3800" dirty="0" smtClean="0">
                <a:latin typeface="+mj-lt"/>
              </a:rPr>
              <a:t> Действия, совершенные повторно в течение одного года после наложения административного взыскания за такие же нарушения, –</a:t>
            </a:r>
          </a:p>
          <a:p>
            <a:pPr indent="2286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800" b="1" i="1" dirty="0" smtClean="0">
                <a:latin typeface="+mj-lt"/>
              </a:rPr>
              <a:t>влекут наложение штрафа в размере от двух до восьми базовых величин.</a:t>
            </a:r>
          </a:p>
          <a:p>
            <a:pPr indent="22860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3800" b="1" i="1" dirty="0" smtClean="0">
              <a:latin typeface="+mj-lt"/>
            </a:endParaRPr>
          </a:p>
          <a:p>
            <a:pPr indent="2286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800" b="1" u="sng" dirty="0" smtClean="0">
                <a:latin typeface="+mj-lt"/>
              </a:rPr>
              <a:t>часть 10.</a:t>
            </a:r>
            <a:r>
              <a:rPr lang="ru-RU" sz="3800" dirty="0" smtClean="0">
                <a:latin typeface="+mj-lt"/>
              </a:rPr>
              <a:t> Действия, повлекшие создание аварийной обстановки, –</a:t>
            </a:r>
          </a:p>
          <a:p>
            <a:pPr indent="2286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800" b="1" i="1" dirty="0" smtClean="0">
                <a:latin typeface="+mj-lt"/>
              </a:rPr>
              <a:t>влекут наложение штрафа в размере от пяти до двадцати базовых величин с лишением права управления транспортными средствами сроком до двух лет или без лишения.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8730" y="4223360"/>
            <a:ext cx="3421117" cy="240065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600" b="1" u="sng" dirty="0" smtClean="0">
                <a:latin typeface="+mj-lt"/>
              </a:rPr>
              <a:t>Примечание:</a:t>
            </a:r>
          </a:p>
          <a:p>
            <a:pPr algn="ctr">
              <a:lnSpc>
                <a:spcPts val="1800"/>
              </a:lnSpc>
            </a:pPr>
            <a:r>
              <a:rPr lang="ru-RU" sz="1600" b="1" i="1" dirty="0" smtClean="0">
                <a:latin typeface="+mj-lt"/>
              </a:rPr>
              <a:t>Под созданием аварийной понимаются действия участников дорожного движения, вынудившие других его участников изменять скорость, направление движения или принимать иные меры по обеспечению собственной безопасности или безопасности других лиц.</a:t>
            </a:r>
            <a:endParaRPr lang="ru-RU" sz="1600" b="1" i="1" dirty="0">
              <a:latin typeface="+mj-lt"/>
            </a:endParaRPr>
          </a:p>
        </p:txBody>
      </p:sp>
      <p:pic>
        <p:nvPicPr>
          <p:cNvPr id="7" name="Picture 3" descr="C:\Users\АиП_ОГАИ\Downloads\chto-grozit-za-narusheniye-skorostnogo-rezhima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8578" y="1637673"/>
            <a:ext cx="3321269" cy="20846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8077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5800" y="228393"/>
            <a:ext cx="7886700" cy="110475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+mj-lt"/>
              </a:rPr>
              <a:t>Единый день безопасности дорожного движения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800099" y="1523306"/>
            <a:ext cx="3886200" cy="118917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600" b="1" dirty="0" smtClean="0">
                <a:latin typeface="+mj-lt"/>
              </a:rPr>
              <a:t>18 декабря 2020</a:t>
            </a:r>
            <a:r>
              <a:rPr lang="ru-RU" sz="1600" dirty="0" smtClean="0">
                <a:latin typeface="+mj-lt"/>
              </a:rPr>
              <a:t> года по всей территории Республики Беларусь пройдет единый день безопасности дорожного движения под девизом </a:t>
            </a:r>
            <a:r>
              <a:rPr lang="ru-RU" sz="1600" b="1" dirty="0" smtClean="0">
                <a:latin typeface="+mj-lt"/>
              </a:rPr>
              <a:t>«Скажи равнодушию «нет» - позвони 102!», </a:t>
            </a:r>
            <a:r>
              <a:rPr lang="ru-RU" sz="1600" dirty="0" smtClean="0">
                <a:latin typeface="+mj-lt"/>
              </a:rPr>
              <a:t>целью которого является профилактика ДТП в состоянии опьянения.</a:t>
            </a:r>
            <a:endParaRPr lang="en-US" sz="1600" dirty="0">
              <a:latin typeface="+mj-lt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815555" y="1509410"/>
            <a:ext cx="4184235" cy="48059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>
                <a:latin typeface="+mj-lt"/>
              </a:rPr>
              <a:t>Одними из главных врагов безопасности дорожного движения являются алкоголь и наркотические </a:t>
            </a:r>
            <a:r>
              <a:rPr lang="ru-RU" sz="1600" dirty="0" smtClean="0">
                <a:latin typeface="+mj-lt"/>
              </a:rPr>
              <a:t>вещества. Следует </a:t>
            </a:r>
            <a:r>
              <a:rPr lang="ru-RU" sz="1600" dirty="0">
                <a:latin typeface="+mj-lt"/>
              </a:rPr>
              <a:t>помнить, что тяжесть последствий дорожно-транспортных происшествий, совершенных в состоянии алкогольного или наркотического опьянения значительно выше, в сравнении с другими авариями. Несовместимость таких веществ с управлением транспортными средствами доказана сотни раз. Садясь за руль автомобиля в состоянии опьянения, некоторые водители  не задумываются о том, какую опасность они представляют для других участников дорожного движения. Даже в небольших дозах алкоголь оказывает существенное влияние на мозговую деятельность:  ухудшает восприятие дорожно-транспортной обстановки, замедляет скорость реакции, а также влияет на способность оценивать скорость и время, что на дорогах особенно опасно. </a:t>
            </a:r>
            <a:endParaRPr lang="en-US" sz="1600" dirty="0">
              <a:latin typeface="+mj-lt"/>
            </a:endParaRPr>
          </a:p>
        </p:txBody>
      </p:sp>
      <p:pic>
        <p:nvPicPr>
          <p:cNvPr id="10" name="Picture 3" descr="C:\Users\АиП_ОГАИ\Downloads\74e7fe608ebc282b920e1ca3f3a55a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099" y="2962764"/>
            <a:ext cx="3886200" cy="239227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77665" y="5605316"/>
            <a:ext cx="38862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+mj-lt"/>
              </a:rPr>
              <a:t>!!! </a:t>
            </a:r>
            <a:r>
              <a:rPr lang="ru-RU" sz="1600" i="1" dirty="0" smtClean="0">
                <a:latin typeface="+mj-lt"/>
              </a:rPr>
              <a:t>Только </a:t>
            </a:r>
            <a:r>
              <a:rPr lang="ru-RU" sz="1600" i="1" dirty="0">
                <a:latin typeface="+mj-lt"/>
              </a:rPr>
              <a:t>сотрудниками  Госавтоинспекции Центрального района г.Минска за 11 месяцев текущего года задержаны </a:t>
            </a:r>
            <a:r>
              <a:rPr lang="ru-RU" sz="1600" b="1" i="1" dirty="0">
                <a:latin typeface="+mj-lt"/>
              </a:rPr>
              <a:t>172</a:t>
            </a:r>
            <a:r>
              <a:rPr lang="ru-RU" sz="1600" i="1" dirty="0">
                <a:latin typeface="+mj-lt"/>
              </a:rPr>
              <a:t> нетрезвых </a:t>
            </a:r>
            <a:r>
              <a:rPr lang="ru-RU" sz="1600" i="1" dirty="0" smtClean="0">
                <a:latin typeface="+mj-lt"/>
              </a:rPr>
              <a:t>водителя.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9546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97406" y="236940"/>
            <a:ext cx="7886700" cy="96801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Состояние аварийности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30925" y="1307507"/>
            <a:ext cx="4519448" cy="525094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7200" b="1" dirty="0" smtClean="0">
                <a:latin typeface="+mj-lt"/>
              </a:rPr>
              <a:t>Водителю запрещается:</a:t>
            </a:r>
          </a:p>
          <a:p>
            <a:pPr marL="0" indent="0" algn="ctr">
              <a:buNone/>
            </a:pPr>
            <a:r>
              <a:rPr lang="ru-RU" sz="7200" dirty="0">
                <a:latin typeface="+mj-lt"/>
              </a:rPr>
              <a:t>управлять т/с в состоянии алкогольного опьянения либо в состоянии, вызванном потреблением наркотических средств, психотропных веществ, их аналогов, токсических или других одурманивающих веществ, а также потреблять алкогольные, слабоалкогольные напитки, пиво, наркотические средства, психотропные вещества, их аналоги, токсические или другие одурманивающие вещества после подачи сотрудником ОВД требования об остановке т/с до прохождения в установленном порядке проверки (освидетельствования) на предмет определения состояния алкогольного опьянения либо состояния, вызванного потреблением наркотических средств, психотропных веществ, их аналогов, токсических или других одурманивающих веществ. В этих случаях сотрудники ГАИ вправе производить задержание и принудительную т/с при отсутствии иной правомерной возможности доставить т/с к месту хранения</a:t>
            </a:r>
          </a:p>
          <a:p>
            <a:endParaRPr lang="en-US" dirty="0"/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5173920" y="3859911"/>
            <a:ext cx="3655464" cy="27032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u="sng" dirty="0" smtClean="0">
                <a:latin typeface="+mj-lt"/>
              </a:rPr>
              <a:t>За </a:t>
            </a:r>
            <a:r>
              <a:rPr lang="ru-RU" sz="2000" b="1" u="sng" dirty="0" smtClean="0">
                <a:solidFill>
                  <a:srgbClr val="002060"/>
                </a:solidFill>
                <a:latin typeface="+mj-lt"/>
              </a:rPr>
              <a:t>11</a:t>
            </a:r>
            <a:r>
              <a:rPr lang="ru-RU" sz="2000" u="sng" dirty="0" smtClean="0">
                <a:latin typeface="+mj-lt"/>
              </a:rPr>
              <a:t> месяцев </a:t>
            </a:r>
            <a:r>
              <a:rPr lang="ru-RU" sz="2000" dirty="0" smtClean="0">
                <a:latin typeface="+mj-lt"/>
              </a:rPr>
              <a:t>по вине водителей, находящихся в состоянии опьянения, совершено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15</a:t>
            </a:r>
            <a:r>
              <a:rPr lang="ru-RU" sz="2000" dirty="0" smtClean="0">
                <a:latin typeface="+mj-lt"/>
              </a:rPr>
              <a:t> ДТП с пострадавшими, в которых:</a:t>
            </a:r>
          </a:p>
          <a:p>
            <a:pPr marL="0" indent="0" algn="ctr">
              <a:buNone/>
            </a:pPr>
            <a:r>
              <a:rPr lang="ru-RU" sz="2000" dirty="0" smtClean="0">
                <a:latin typeface="+mj-lt"/>
              </a:rPr>
              <a:t>погибли – 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2</a:t>
            </a:r>
            <a:r>
              <a:rPr lang="ru-RU" sz="2000" dirty="0" smtClean="0">
                <a:latin typeface="+mj-lt"/>
              </a:rPr>
              <a:t> человека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sz="2000" dirty="0" smtClean="0">
                <a:latin typeface="+mj-lt"/>
              </a:rPr>
              <a:t>ранено –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20</a:t>
            </a:r>
            <a:r>
              <a:rPr lang="ru-RU" sz="2000" dirty="0" smtClean="0">
                <a:latin typeface="+mj-lt"/>
              </a:rPr>
              <a:t> человек</a:t>
            </a:r>
          </a:p>
          <a:p>
            <a:endParaRPr lang="ru-RU" dirty="0"/>
          </a:p>
        </p:txBody>
      </p:sp>
      <p:pic>
        <p:nvPicPr>
          <p:cNvPr id="1026" name="Picture 2" descr="C:\Users\АиП_ОГАИ\Downloads\unna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3327" y="1387366"/>
            <a:ext cx="3287833" cy="2279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7978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1060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ПРОФИЛАКТИКА ДОРОЖНО- ТРАНСПОРТНОГО ТРАВМАТИЗМА</vt:lpstr>
      <vt:lpstr>Состояний аварийности на территории г.Минска за 11 месяцев</vt:lpstr>
      <vt:lpstr>Основные причины ДТП:</vt:lpstr>
      <vt:lpstr>Комплекс профилактических мероприятий «Пешеход»</vt:lpstr>
      <vt:lpstr>Презентация PowerPoint</vt:lpstr>
      <vt:lpstr>Проезд пешеходных переходов</vt:lpstr>
      <vt:lpstr>Административная ответственность</vt:lpstr>
      <vt:lpstr>Единый день безопасности дорожного движения</vt:lpstr>
      <vt:lpstr>Состояние аварийности</vt:lpstr>
      <vt:lpstr>Ответственность</vt:lpstr>
      <vt:lpstr>Нетрезвые пешеходы</vt:lpstr>
      <vt:lpstr>Административная ответственность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a.bondarenko</cp:lastModifiedBy>
  <cp:revision>43</cp:revision>
  <dcterms:created xsi:type="dcterms:W3CDTF">2018-09-04T12:10:47Z</dcterms:created>
  <dcterms:modified xsi:type="dcterms:W3CDTF">2020-12-21T07:58:09Z</dcterms:modified>
</cp:coreProperties>
</file>